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17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223EC-121C-4AAF-834E-0F8C38AA1B8A}" type="datetimeFigureOut">
              <a:rPr lang="en-GB" smtClean="0"/>
              <a:t>25/10/2022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A51E7B-E929-4424-B2F1-34245D0D547E}" type="slidenum">
              <a:rPr lang="en-GB" smtClean="0"/>
              <a:t>‹#›</a:t>
            </a:fld>
            <a:endParaRPr lang="en-GB"/>
          </a:p>
        </p:txBody>
      </p:sp>
    </p:spTree>
    <p:extLst>
      <p:ext uri="{BB962C8B-B14F-4D97-AF65-F5344CB8AC3E}">
        <p14:creationId xmlns:p14="http://schemas.microsoft.com/office/powerpoint/2010/main" val="401778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rPr>
              <a:t>If you feel you would like to be more involved with the network then a great way to start is by becoming a Champion. You will have all of the benefits a Member has but you also will have the opportunity to work on projects and develop your skills and confidence.</a:t>
            </a:r>
          </a:p>
          <a:p>
            <a:pPr lvl="0">
              <a:defRPr/>
            </a:pPr>
            <a:endPar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endParaRPr>
          </a:p>
          <a:p>
            <a:pPr lvl="0">
              <a:defRPr/>
            </a:pPr>
            <a:r>
              <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rPr>
              <a:t>Gain a development buddy through the SharePoint site, by finding someone who is an expert in an area you would like to develop, or just someone who shares your hobbies and passions.</a:t>
            </a:r>
          </a:p>
          <a:p>
            <a:pPr lvl="0">
              <a:defRPr/>
            </a:pPr>
            <a:endPar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endParaRPr>
          </a:p>
          <a:p>
            <a:pPr lvl="0">
              <a:defRPr/>
            </a:pPr>
            <a:r>
              <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rPr>
              <a:t>Getting involved in strategic change that you wouldn’t normally be exposed to within your day to day functional role. Networking and collaborating with people from other functions to make change happen. </a:t>
            </a:r>
          </a:p>
          <a:p>
            <a:pPr lvl="0">
              <a:defRPr/>
            </a:pPr>
            <a:endPar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endParaRPr>
          </a:p>
          <a:p>
            <a:pPr lvl="0">
              <a:defRPr/>
            </a:pPr>
            <a:r>
              <a:rPr lang="en-US">
                <a:solidFill>
                  <a:prstClr val="black"/>
                </a:solidFill>
                <a:latin typeface="FedEx Sans Cd" panose="020B0606020203020204" pitchFamily="34" charset="0"/>
                <a:ea typeface="FedEx Sans Cd" panose="020B0606020203020204" pitchFamily="34" charset="0"/>
                <a:cs typeface="FedEx Sans Cd" panose="020B0606020203020204" pitchFamily="34" charset="0"/>
              </a:rPr>
              <a:t>Using WiN as a stepping stone in your development and using it to fill some opportunity/experience gaps in your CV.</a:t>
            </a:r>
          </a:p>
        </p:txBody>
      </p:sp>
      <p:sp>
        <p:nvSpPr>
          <p:cNvPr id="4" name="Slide Number Placeholder 3"/>
          <p:cNvSpPr>
            <a:spLocks noGrp="1"/>
          </p:cNvSpPr>
          <p:nvPr>
            <p:ph type="sldNum" sz="quarter" idx="5"/>
          </p:nvPr>
        </p:nvSpPr>
        <p:spPr/>
        <p:txBody>
          <a:bodyPr/>
          <a:lstStyle/>
          <a:p>
            <a:fld id="{D5567533-18A1-4E21-92AB-747FBCC8F5CE}" type="slidenum">
              <a:rPr lang="en-US" smtClean="0"/>
              <a:t>1</a:t>
            </a:fld>
            <a:endParaRPr lang="en-US"/>
          </a:p>
        </p:txBody>
      </p:sp>
    </p:spTree>
    <p:extLst>
      <p:ext uri="{BB962C8B-B14F-4D97-AF65-F5344CB8AC3E}">
        <p14:creationId xmlns:p14="http://schemas.microsoft.com/office/powerpoint/2010/main" val="101294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2C73-58F3-4A90-B630-821166058A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22469A-0EE7-46BE-8E59-679CFA50E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C1A77E-B3A2-4145-95E1-C83639EB7269}"/>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5" name="Footer Placeholder 4">
            <a:extLst>
              <a:ext uri="{FF2B5EF4-FFF2-40B4-BE49-F238E27FC236}">
                <a16:creationId xmlns:a16="http://schemas.microsoft.com/office/drawing/2014/main" id="{2F31D12E-2F4A-4BBC-89BB-67D5509FE8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F3199-D759-4145-9F27-B4BEA31721AA}"/>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96488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B37D-12A6-40A1-B13F-66C9EBDD7E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509BA3-0A27-4C42-94BF-A833EE0A6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5DFE82-83B6-412D-980B-89A6F359E204}"/>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5" name="Footer Placeholder 4">
            <a:extLst>
              <a:ext uri="{FF2B5EF4-FFF2-40B4-BE49-F238E27FC236}">
                <a16:creationId xmlns:a16="http://schemas.microsoft.com/office/drawing/2014/main" id="{D7A8E003-E3D0-4951-A325-7E49AE6EB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1D079A-3A7B-4EB1-AE6F-6F0CB0BC4081}"/>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193549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AF8121-047F-466C-9AC2-F7B6675F91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F79ED8-855E-4129-97BE-489B57A6AE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6CCE4-83E0-47EE-947A-3AB0008A36C1}"/>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5" name="Footer Placeholder 4">
            <a:extLst>
              <a:ext uri="{FF2B5EF4-FFF2-40B4-BE49-F238E27FC236}">
                <a16:creationId xmlns:a16="http://schemas.microsoft.com/office/drawing/2014/main" id="{8ABE71F5-742A-437C-B96A-259DE7F505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924F9-4DC5-45F6-9AFF-FD77E9AC311F}"/>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419873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16602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E595-C2C0-468D-AA05-EDD7F75C7A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5BE18C-8E0B-42C3-8D68-D3BA668E1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0323A2-3541-4C8C-8875-E3F5D6683C8D}"/>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5" name="Footer Placeholder 4">
            <a:extLst>
              <a:ext uri="{FF2B5EF4-FFF2-40B4-BE49-F238E27FC236}">
                <a16:creationId xmlns:a16="http://schemas.microsoft.com/office/drawing/2014/main" id="{EDCE084C-B989-4C2F-868E-F1F021EC5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0762D7-6501-454F-BD12-25F50AC751A0}"/>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388622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F696-D5D4-4592-87C3-15238CE15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FB8E0-1B02-41F2-A487-7E53A446A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28E63-6D08-468B-B4DC-B7FC01876557}"/>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5" name="Footer Placeholder 4">
            <a:extLst>
              <a:ext uri="{FF2B5EF4-FFF2-40B4-BE49-F238E27FC236}">
                <a16:creationId xmlns:a16="http://schemas.microsoft.com/office/drawing/2014/main" id="{08F91C5B-B5F8-40F1-A755-E32A297ED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FBB33-C394-4A42-AAED-7003AE8B745C}"/>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372270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9762-313D-4206-9B07-1D3F183FD5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B49C0E-587C-40A4-8DA0-6E4F727FC8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56415B-9E0C-4B11-A738-2BE66B92C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E8CCA4-060F-4D45-A27E-A06F479B8CE0}"/>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6" name="Footer Placeholder 5">
            <a:extLst>
              <a:ext uri="{FF2B5EF4-FFF2-40B4-BE49-F238E27FC236}">
                <a16:creationId xmlns:a16="http://schemas.microsoft.com/office/drawing/2014/main" id="{8075299F-9E91-4000-9D6E-D3B2E7F1FA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4AC5-3FAD-457C-B1C4-A84585AED3FB}"/>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75990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B347-0697-49E1-AF25-76E82774A1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515247-17DF-4157-983C-FAF59CFD2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D5D7D-4482-4CE1-A487-2B739C2A15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B73146-2868-41C7-97B6-F2F3830F7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0303D9-BCD6-4AD3-97EF-7051B5DB5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FA5E36-9353-4657-8843-4839D1DC7E06}"/>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8" name="Footer Placeholder 7">
            <a:extLst>
              <a:ext uri="{FF2B5EF4-FFF2-40B4-BE49-F238E27FC236}">
                <a16:creationId xmlns:a16="http://schemas.microsoft.com/office/drawing/2014/main" id="{552B1847-D35A-4802-9DE7-1157C9F5BE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F73D7D-17F6-4AA6-B4E6-CB19172A3F70}"/>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248555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C0B8-6998-4B80-BEC6-E07CFD4FC3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AF6CB2-D91C-4228-9AF7-8F62A1262EBF}"/>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4" name="Footer Placeholder 3">
            <a:extLst>
              <a:ext uri="{FF2B5EF4-FFF2-40B4-BE49-F238E27FC236}">
                <a16:creationId xmlns:a16="http://schemas.microsoft.com/office/drawing/2014/main" id="{10444A58-F1D2-4946-8D71-7E9F91CD13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B3DEE-E693-4AF8-B37C-0BAC5FA342B7}"/>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182502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A2CFB3-1C27-423E-A845-EB1DB1A88F3B}"/>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3" name="Footer Placeholder 2">
            <a:extLst>
              <a:ext uri="{FF2B5EF4-FFF2-40B4-BE49-F238E27FC236}">
                <a16:creationId xmlns:a16="http://schemas.microsoft.com/office/drawing/2014/main" id="{0D47B334-569E-4CEC-AC97-6757974C4D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ED72F3-1160-4DBA-AD77-6396184E24E8}"/>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427803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2205-F893-49DE-8C62-3150CB1E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C29FF1-9AE2-401A-A05E-47EFE3E19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B2C18F-AACF-4074-AC61-C1484317C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218D7-60C6-4ECC-BF90-98B188A9AAA9}"/>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6" name="Footer Placeholder 5">
            <a:extLst>
              <a:ext uri="{FF2B5EF4-FFF2-40B4-BE49-F238E27FC236}">
                <a16:creationId xmlns:a16="http://schemas.microsoft.com/office/drawing/2014/main" id="{33B07B8C-F9F1-489F-8670-2263DFF98B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836932-426B-4D83-A9AF-B3D421780DB7}"/>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314672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A50F-A826-4025-A079-E147E0A3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0BF331-5EB1-4E52-9466-ED7931932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3E9696-D252-46CD-8776-B09E3846E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435A4-7BD4-4F18-B182-DDD33EA860B2}"/>
              </a:ext>
            </a:extLst>
          </p:cNvPr>
          <p:cNvSpPr>
            <a:spLocks noGrp="1"/>
          </p:cNvSpPr>
          <p:nvPr>
            <p:ph type="dt" sz="half" idx="10"/>
          </p:nvPr>
        </p:nvSpPr>
        <p:spPr/>
        <p:txBody>
          <a:bodyPr/>
          <a:lstStyle/>
          <a:p>
            <a:fld id="{9F6CC400-3909-423F-9043-29929178A15F}" type="datetimeFigureOut">
              <a:rPr lang="en-GB" smtClean="0"/>
              <a:t>25/10/2022</a:t>
            </a:fld>
            <a:endParaRPr lang="en-GB"/>
          </a:p>
        </p:txBody>
      </p:sp>
      <p:sp>
        <p:nvSpPr>
          <p:cNvPr id="6" name="Footer Placeholder 5">
            <a:extLst>
              <a:ext uri="{FF2B5EF4-FFF2-40B4-BE49-F238E27FC236}">
                <a16:creationId xmlns:a16="http://schemas.microsoft.com/office/drawing/2014/main" id="{3D2CB391-5BDE-475A-AE1D-5126711AF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134834-ACD7-4409-AF35-D306BCF25A7A}"/>
              </a:ext>
            </a:extLst>
          </p:cNvPr>
          <p:cNvSpPr>
            <a:spLocks noGrp="1"/>
          </p:cNvSpPr>
          <p:nvPr>
            <p:ph type="sldNum" sz="quarter" idx="12"/>
          </p:nvPr>
        </p:nvSpPr>
        <p:spPr/>
        <p:txBody>
          <a:bodyPr/>
          <a:lstStyle/>
          <a:p>
            <a:fld id="{1701CFAA-147E-4CAA-8897-EF9150630394}" type="slidenum">
              <a:rPr lang="en-GB" smtClean="0"/>
              <a:t>‹#›</a:t>
            </a:fld>
            <a:endParaRPr lang="en-GB"/>
          </a:p>
        </p:txBody>
      </p:sp>
    </p:spTree>
    <p:extLst>
      <p:ext uri="{BB962C8B-B14F-4D97-AF65-F5344CB8AC3E}">
        <p14:creationId xmlns:p14="http://schemas.microsoft.com/office/powerpoint/2010/main" val="192446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4013E-117D-44CE-941E-1E888EC9E3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568ED8-6AC8-4E92-9FB0-E1B1E2B22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F56B35-9BF4-4931-AA4E-ACE84AF10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CC400-3909-423F-9043-29929178A15F}" type="datetimeFigureOut">
              <a:rPr lang="en-GB" smtClean="0"/>
              <a:t>25/10/2022</a:t>
            </a:fld>
            <a:endParaRPr lang="en-GB"/>
          </a:p>
        </p:txBody>
      </p:sp>
      <p:sp>
        <p:nvSpPr>
          <p:cNvPr id="5" name="Footer Placeholder 4">
            <a:extLst>
              <a:ext uri="{FF2B5EF4-FFF2-40B4-BE49-F238E27FC236}">
                <a16:creationId xmlns:a16="http://schemas.microsoft.com/office/drawing/2014/main" id="{8A918C63-1BF5-4DA3-983B-FB4013D45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7AE929-94D6-4978-821A-3BDD63989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1CFAA-147E-4CAA-8897-EF9150630394}" type="slidenum">
              <a:rPr lang="en-GB" smtClean="0"/>
              <a:t>‹#›</a:t>
            </a:fld>
            <a:endParaRPr lang="en-GB"/>
          </a:p>
        </p:txBody>
      </p:sp>
    </p:spTree>
    <p:extLst>
      <p:ext uri="{BB962C8B-B14F-4D97-AF65-F5344CB8AC3E}">
        <p14:creationId xmlns:p14="http://schemas.microsoft.com/office/powerpoint/2010/main" val="276247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1D2E88-8945-4AD0-B7D3-F73AF0845806}"/>
              </a:ext>
            </a:extLst>
          </p:cNvPr>
          <p:cNvSpPr/>
          <p:nvPr/>
        </p:nvSpPr>
        <p:spPr>
          <a:xfrm>
            <a:off x="595745" y="1174644"/>
            <a:ext cx="10813078" cy="4902475"/>
          </a:xfrm>
          <a:prstGeom prst="rect">
            <a:avLst/>
          </a:prstGeom>
          <a:solidFill>
            <a:schemeClr val="bg1"/>
          </a:solidFill>
          <a:ln>
            <a:solidFill>
              <a:schemeClr val="bg1"/>
            </a:solidFill>
          </a:ln>
          <a:effectLst>
            <a:outerShdw blurRad="50800" dist="508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3" name="TextBox 2">
            <a:extLst>
              <a:ext uri="{FF2B5EF4-FFF2-40B4-BE49-F238E27FC236}">
                <a16:creationId xmlns:a16="http://schemas.microsoft.com/office/drawing/2014/main" id="{3C5A5AAC-295F-4F63-9BCE-D1DB5307A1F9}"/>
              </a:ext>
            </a:extLst>
          </p:cNvPr>
          <p:cNvSpPr txBox="1"/>
          <p:nvPr/>
        </p:nvSpPr>
        <p:spPr>
          <a:xfrm>
            <a:off x="2037694" y="651425"/>
            <a:ext cx="4650759" cy="369332"/>
          </a:xfrm>
          <a:prstGeom prst="rect">
            <a:avLst/>
          </a:prstGeom>
          <a:noFill/>
        </p:spPr>
        <p:txBody>
          <a:bodyPr wrap="square" rtlCol="0">
            <a:spAutoFit/>
          </a:bodyPr>
          <a:lstStyle/>
          <a:p>
            <a:pPr algn="ctr"/>
            <a:r>
              <a:rPr lang="en-US" b="1" dirty="0">
                <a:latin typeface="FedEx Sans" panose="020B0603020203020204" pitchFamily="34" charset="0"/>
                <a:ea typeface="FedEx Sans" panose="020B0603020203020204" pitchFamily="34" charset="0"/>
                <a:cs typeface="FedEx Sans" panose="020B0603020203020204" pitchFamily="34" charset="0"/>
              </a:rPr>
              <a:t>Benefits of being a champion</a:t>
            </a:r>
          </a:p>
        </p:txBody>
      </p:sp>
      <p:sp>
        <p:nvSpPr>
          <p:cNvPr id="34" name="TextBox 33">
            <a:extLst>
              <a:ext uri="{FF2B5EF4-FFF2-40B4-BE49-F238E27FC236}">
                <a16:creationId xmlns:a16="http://schemas.microsoft.com/office/drawing/2014/main" id="{1BBB5188-7B8C-4DA0-BC2F-C0BB03E35DF3}"/>
              </a:ext>
            </a:extLst>
          </p:cNvPr>
          <p:cNvSpPr txBox="1"/>
          <p:nvPr/>
        </p:nvSpPr>
        <p:spPr>
          <a:xfrm>
            <a:off x="6692776" y="631988"/>
            <a:ext cx="4697382" cy="369332"/>
          </a:xfrm>
          <a:prstGeom prst="rect">
            <a:avLst/>
          </a:prstGeom>
          <a:noFill/>
        </p:spPr>
        <p:txBody>
          <a:bodyPr wrap="square" rtlCol="0">
            <a:spAutoFit/>
          </a:bodyPr>
          <a:lstStyle/>
          <a:p>
            <a:pPr algn="ctr"/>
            <a:r>
              <a:rPr lang="en-US" b="1" dirty="0">
                <a:latin typeface="FedEx Sans" panose="020B0603020203020204" pitchFamily="34" charset="0"/>
                <a:ea typeface="FedEx Sans" panose="020B0603020203020204" pitchFamily="34" charset="0"/>
                <a:cs typeface="FedEx Sans" panose="020B0603020203020204" pitchFamily="34" charset="0"/>
              </a:rPr>
              <a:t>Benefits of being a lead</a:t>
            </a:r>
          </a:p>
        </p:txBody>
      </p:sp>
      <p:cxnSp>
        <p:nvCxnSpPr>
          <p:cNvPr id="12" name="Straight Connector 11">
            <a:extLst>
              <a:ext uri="{FF2B5EF4-FFF2-40B4-BE49-F238E27FC236}">
                <a16:creationId xmlns:a16="http://schemas.microsoft.com/office/drawing/2014/main" id="{9DCA82EB-129B-4040-A7F5-F609CF4C1B41}"/>
              </a:ext>
            </a:extLst>
          </p:cNvPr>
          <p:cNvCxnSpPr/>
          <p:nvPr/>
        </p:nvCxnSpPr>
        <p:spPr>
          <a:xfrm>
            <a:off x="2050473" y="1286370"/>
            <a:ext cx="0" cy="47907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16099B8-CEEE-4CEA-80F7-A6543EC175B3}"/>
              </a:ext>
            </a:extLst>
          </p:cNvPr>
          <p:cNvCxnSpPr/>
          <p:nvPr/>
        </p:nvCxnSpPr>
        <p:spPr>
          <a:xfrm>
            <a:off x="6692786" y="1221667"/>
            <a:ext cx="0" cy="479074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73D21F4-E3BF-4010-A0C2-A8C1585CE8A3}"/>
              </a:ext>
            </a:extLst>
          </p:cNvPr>
          <p:cNvSpPr txBox="1"/>
          <p:nvPr/>
        </p:nvSpPr>
        <p:spPr>
          <a:xfrm>
            <a:off x="6635981" y="1384262"/>
            <a:ext cx="4695220" cy="892552"/>
          </a:xfrm>
          <a:prstGeom prst="rect">
            <a:avLst/>
          </a:prstGeom>
          <a:noFill/>
        </p:spPr>
        <p:txBody>
          <a:bodyPr wrap="square" rtlCol="0">
            <a:spAutoFit/>
          </a:bodyPr>
          <a:lstStyle/>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Evaluating concepts for inception within Network </a:t>
            </a:r>
          </a:p>
          <a:p>
            <a:pPr algn="ctr"/>
            <a:endParaRPr lang="en-US" sz="2000">
              <a:latin typeface="FedEx Sans Cd Light" panose="020B0406020203020204" pitchFamily="34" charset="0"/>
              <a:ea typeface="FedEx Sans Cd Light" panose="020B0406020203020204" pitchFamily="34" charset="0"/>
              <a:cs typeface="FedEx Sans Cd Light" panose="020B0406020203020204" pitchFamily="34" charset="0"/>
            </a:endParaRPr>
          </a:p>
        </p:txBody>
      </p:sp>
      <p:sp>
        <p:nvSpPr>
          <p:cNvPr id="59" name="TextBox 58">
            <a:extLst>
              <a:ext uri="{FF2B5EF4-FFF2-40B4-BE49-F238E27FC236}">
                <a16:creationId xmlns:a16="http://schemas.microsoft.com/office/drawing/2014/main" id="{25BE3953-1F8A-42ED-BB33-C0F988F53774}"/>
              </a:ext>
            </a:extLst>
          </p:cNvPr>
          <p:cNvSpPr txBox="1"/>
          <p:nvPr/>
        </p:nvSpPr>
        <p:spPr>
          <a:xfrm>
            <a:off x="2018383" y="1400492"/>
            <a:ext cx="4695220" cy="584775"/>
          </a:xfrm>
          <a:prstGeom prst="rect">
            <a:avLst/>
          </a:prstGeom>
          <a:noFill/>
        </p:spPr>
        <p:txBody>
          <a:bodyPr wrap="square" rtlCol="0">
            <a:spAutoFit/>
          </a:bodyPr>
          <a:lstStyle/>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Exec level Mentor’s for champions or leads to support development &amp; progression</a:t>
            </a:r>
          </a:p>
        </p:txBody>
      </p:sp>
      <p:sp>
        <p:nvSpPr>
          <p:cNvPr id="60" name="TextBox 59">
            <a:extLst>
              <a:ext uri="{FF2B5EF4-FFF2-40B4-BE49-F238E27FC236}">
                <a16:creationId xmlns:a16="http://schemas.microsoft.com/office/drawing/2014/main" id="{6CD42E65-343D-4E55-AA0E-BD5BA2DCA868}"/>
              </a:ext>
            </a:extLst>
          </p:cNvPr>
          <p:cNvSpPr txBox="1"/>
          <p:nvPr/>
        </p:nvSpPr>
        <p:spPr>
          <a:xfrm>
            <a:off x="6706328" y="2933983"/>
            <a:ext cx="4682438" cy="1138773"/>
          </a:xfrm>
          <a:prstGeom prst="rect">
            <a:avLst/>
          </a:prstGeom>
          <a:noFill/>
        </p:spPr>
        <p:txBody>
          <a:bodyPr wrap="square" rtlCol="0">
            <a:spAutoFit/>
          </a:bodyPr>
          <a:lstStyle/>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Great opportunity to lead a team in progressing to the next stage in your career plan to becoming a manager</a:t>
            </a:r>
          </a:p>
          <a:p>
            <a:pPr algn="ctr"/>
            <a:endParaRPr lang="en-US" sz="2000">
              <a:latin typeface="FedEx Sans Cd Light" panose="020B0406020203020204" pitchFamily="34" charset="0"/>
              <a:ea typeface="FedEx Sans Cd Light" panose="020B0406020203020204" pitchFamily="34" charset="0"/>
              <a:cs typeface="FedEx Sans Cd Light" panose="020B0406020203020204" pitchFamily="34" charset="0"/>
            </a:endParaRPr>
          </a:p>
        </p:txBody>
      </p:sp>
      <p:sp>
        <p:nvSpPr>
          <p:cNvPr id="61" name="TextBox 60">
            <a:extLst>
              <a:ext uri="{FF2B5EF4-FFF2-40B4-BE49-F238E27FC236}">
                <a16:creationId xmlns:a16="http://schemas.microsoft.com/office/drawing/2014/main" id="{7124A1C9-495A-4EDD-B894-E3E2D36B9004}"/>
              </a:ext>
            </a:extLst>
          </p:cNvPr>
          <p:cNvSpPr txBox="1"/>
          <p:nvPr/>
        </p:nvSpPr>
        <p:spPr>
          <a:xfrm>
            <a:off x="2063245" y="2906744"/>
            <a:ext cx="4629535" cy="1384995"/>
          </a:xfrm>
          <a:prstGeom prst="rect">
            <a:avLst/>
          </a:prstGeom>
          <a:noFill/>
        </p:spPr>
        <p:txBody>
          <a:bodyPr wrap="square" rtlCol="0">
            <a:spAutoFit/>
          </a:bodyPr>
          <a:lstStyle/>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Opportunity to increase your exposure and learn new skills by working on projects and playing a key role in shaping activities and initiatives </a:t>
            </a:r>
          </a:p>
          <a:p>
            <a:pPr algn="ctr"/>
            <a:endParaRPr lang="en-US" sz="2000">
              <a:latin typeface="FedEx Sans Cd Light" panose="020B0406020203020204" pitchFamily="34" charset="0"/>
              <a:ea typeface="FedEx Sans Cd Light" panose="020B0406020203020204" pitchFamily="34" charset="0"/>
              <a:cs typeface="FedEx Sans Cd Light" panose="020B0406020203020204" pitchFamily="34" charset="0"/>
            </a:endParaRPr>
          </a:p>
        </p:txBody>
      </p:sp>
      <p:sp>
        <p:nvSpPr>
          <p:cNvPr id="62" name="TextBox 61">
            <a:extLst>
              <a:ext uri="{FF2B5EF4-FFF2-40B4-BE49-F238E27FC236}">
                <a16:creationId xmlns:a16="http://schemas.microsoft.com/office/drawing/2014/main" id="{A6C0AE36-9BFD-4382-BCC6-6D7A851A9CA8}"/>
              </a:ext>
            </a:extLst>
          </p:cNvPr>
          <p:cNvSpPr txBox="1"/>
          <p:nvPr/>
        </p:nvSpPr>
        <p:spPr>
          <a:xfrm>
            <a:off x="2082564" y="4582352"/>
            <a:ext cx="4610212" cy="1569660"/>
          </a:xfrm>
          <a:prstGeom prst="rect">
            <a:avLst/>
          </a:prstGeom>
          <a:noFill/>
        </p:spPr>
        <p:txBody>
          <a:bodyPr wrap="square" rtlCol="0">
            <a:spAutoFit/>
          </a:bodyPr>
          <a:lstStyle/>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Continually looking for opportunities to share the benefits of the Network to encourage expansion</a:t>
            </a:r>
          </a:p>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Work alongside your location manager(s) to cascade information to team members</a:t>
            </a:r>
          </a:p>
          <a:p>
            <a:pPr algn="ctr"/>
            <a:endPar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endParaRPr>
          </a:p>
        </p:txBody>
      </p:sp>
      <p:sp>
        <p:nvSpPr>
          <p:cNvPr id="63" name="TextBox 62">
            <a:extLst>
              <a:ext uri="{FF2B5EF4-FFF2-40B4-BE49-F238E27FC236}">
                <a16:creationId xmlns:a16="http://schemas.microsoft.com/office/drawing/2014/main" id="{BDAA684E-43DA-457E-9DFB-87F455E7E99C}"/>
              </a:ext>
            </a:extLst>
          </p:cNvPr>
          <p:cNvSpPr txBox="1"/>
          <p:nvPr/>
        </p:nvSpPr>
        <p:spPr>
          <a:xfrm>
            <a:off x="6713603" y="4582352"/>
            <a:ext cx="4682439" cy="1138773"/>
          </a:xfrm>
          <a:prstGeom prst="rect">
            <a:avLst/>
          </a:prstGeom>
          <a:noFill/>
        </p:spPr>
        <p:txBody>
          <a:bodyPr wrap="square" rtlCol="0">
            <a:spAutoFit/>
          </a:bodyPr>
          <a:lstStyle/>
          <a:p>
            <a:pPr algn="ctr"/>
            <a:r>
              <a:rPr lang="en-GB" sz="1600" b="0">
                <a:solidFill>
                  <a:schemeClr val="tx1"/>
                </a:solidFill>
                <a:latin typeface="FedEx Sans Light" panose="020B0403020203020204" pitchFamily="34" charset="0"/>
                <a:ea typeface="FedEx Sans Light" panose="020B0403020203020204" pitchFamily="34" charset="0"/>
                <a:cs typeface="FedEx Sans Light" panose="020B0403020203020204" pitchFamily="34" charset="0"/>
              </a:rPr>
              <a:t>Opportunities to lead projects and strategy that just are not available in the normal day to day role</a:t>
            </a:r>
          </a:p>
          <a:p>
            <a:pPr algn="ctr"/>
            <a:endParaRPr lang="en-US" sz="2000">
              <a:latin typeface="FedEx Sans Cd Light" panose="020B0406020203020204" pitchFamily="34" charset="0"/>
              <a:ea typeface="FedEx Sans Cd Light" panose="020B0406020203020204" pitchFamily="34" charset="0"/>
              <a:cs typeface="FedEx Sans Cd Light" panose="020B0406020203020204" pitchFamily="34" charset="0"/>
            </a:endParaRPr>
          </a:p>
        </p:txBody>
      </p:sp>
      <p:sp>
        <p:nvSpPr>
          <p:cNvPr id="28" name="Rectangle 27">
            <a:extLst>
              <a:ext uri="{FF2B5EF4-FFF2-40B4-BE49-F238E27FC236}">
                <a16:creationId xmlns:a16="http://schemas.microsoft.com/office/drawing/2014/main" id="{839E5D83-393C-45B6-8ACB-C94DF76E9C42}"/>
              </a:ext>
            </a:extLst>
          </p:cNvPr>
          <p:cNvSpPr/>
          <p:nvPr/>
        </p:nvSpPr>
        <p:spPr>
          <a:xfrm>
            <a:off x="595740" y="1154441"/>
            <a:ext cx="10835640" cy="134325"/>
          </a:xfrm>
          <a:prstGeom prst="rect">
            <a:avLst/>
          </a:prstGeom>
          <a:gradFill flip="none" rotWithShape="1">
            <a:gsLst>
              <a:gs pos="0">
                <a:srgbClr val="4D148C"/>
              </a:gs>
              <a:gs pos="33000">
                <a:srgbClr val="7D21C3"/>
              </a:gs>
              <a:gs pos="100000">
                <a:srgbClr val="FF6600"/>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29" name="Rectangle 28">
            <a:extLst>
              <a:ext uri="{FF2B5EF4-FFF2-40B4-BE49-F238E27FC236}">
                <a16:creationId xmlns:a16="http://schemas.microsoft.com/office/drawing/2014/main" id="{2851BF2A-9697-4B3B-A5C5-39813B9D3FBC}"/>
              </a:ext>
            </a:extLst>
          </p:cNvPr>
          <p:cNvSpPr/>
          <p:nvPr/>
        </p:nvSpPr>
        <p:spPr>
          <a:xfrm>
            <a:off x="595740" y="5984326"/>
            <a:ext cx="10835640" cy="134325"/>
          </a:xfrm>
          <a:prstGeom prst="rect">
            <a:avLst/>
          </a:prstGeom>
          <a:gradFill flip="none" rotWithShape="1">
            <a:gsLst>
              <a:gs pos="0">
                <a:srgbClr val="4D148C"/>
              </a:gs>
              <a:gs pos="33000">
                <a:srgbClr val="7D21C4"/>
              </a:gs>
              <a:gs pos="100000">
                <a:srgbClr val="FF6600"/>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30" name="Rectangle 29">
            <a:extLst>
              <a:ext uri="{FF2B5EF4-FFF2-40B4-BE49-F238E27FC236}">
                <a16:creationId xmlns:a16="http://schemas.microsoft.com/office/drawing/2014/main" id="{1FDE4A92-8DFA-474B-834B-C1549BE41FB3}"/>
              </a:ext>
            </a:extLst>
          </p:cNvPr>
          <p:cNvSpPr/>
          <p:nvPr/>
        </p:nvSpPr>
        <p:spPr>
          <a:xfrm>
            <a:off x="595740" y="2762162"/>
            <a:ext cx="10835640" cy="134325"/>
          </a:xfrm>
          <a:prstGeom prst="rect">
            <a:avLst/>
          </a:prstGeom>
          <a:gradFill flip="none" rotWithShape="1">
            <a:gsLst>
              <a:gs pos="0">
                <a:srgbClr val="4D148C"/>
              </a:gs>
              <a:gs pos="33000">
                <a:srgbClr val="7D21C3"/>
              </a:gs>
              <a:gs pos="100000">
                <a:srgbClr val="FF6600"/>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31" name="Rectangle 30">
            <a:extLst>
              <a:ext uri="{FF2B5EF4-FFF2-40B4-BE49-F238E27FC236}">
                <a16:creationId xmlns:a16="http://schemas.microsoft.com/office/drawing/2014/main" id="{145EED56-A9FC-4ACB-8FAE-26CDF8DC338E}"/>
              </a:ext>
            </a:extLst>
          </p:cNvPr>
          <p:cNvSpPr/>
          <p:nvPr/>
        </p:nvSpPr>
        <p:spPr>
          <a:xfrm>
            <a:off x="595740" y="4369883"/>
            <a:ext cx="10835640" cy="134325"/>
          </a:xfrm>
          <a:prstGeom prst="rect">
            <a:avLst/>
          </a:prstGeom>
          <a:gradFill flip="none" rotWithShape="1">
            <a:gsLst>
              <a:gs pos="0">
                <a:srgbClr val="4D148C"/>
              </a:gs>
              <a:gs pos="33000">
                <a:srgbClr val="7D21C3"/>
              </a:gs>
              <a:gs pos="100000">
                <a:srgbClr val="FF6600"/>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21" name="Picture 20" descr="Icon&#10;&#10;Description automatically generated">
            <a:extLst>
              <a:ext uri="{FF2B5EF4-FFF2-40B4-BE49-F238E27FC236}">
                <a16:creationId xmlns:a16="http://schemas.microsoft.com/office/drawing/2014/main" id="{8D41DC36-EB1E-4B5F-A324-54407A7D14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661" y="1561266"/>
            <a:ext cx="1036320" cy="905760"/>
          </a:xfrm>
          <a:prstGeom prst="rect">
            <a:avLst/>
          </a:prstGeom>
        </p:spPr>
      </p:pic>
      <p:pic>
        <p:nvPicPr>
          <p:cNvPr id="22" name="Picture 21" descr="Shape, icon&#10;&#10;Description automatically generated">
            <a:extLst>
              <a:ext uri="{FF2B5EF4-FFF2-40B4-BE49-F238E27FC236}">
                <a16:creationId xmlns:a16="http://schemas.microsoft.com/office/drawing/2014/main" id="{6C447E26-EB89-4360-BAE5-D5153FBD80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071" y="3065696"/>
            <a:ext cx="1069349" cy="1060928"/>
          </a:xfrm>
          <a:prstGeom prst="rect">
            <a:avLst/>
          </a:prstGeom>
        </p:spPr>
      </p:pic>
      <p:pic>
        <p:nvPicPr>
          <p:cNvPr id="26" name="Picture 25" descr="A picture containing window&#10;&#10;Description automatically generated">
            <a:extLst>
              <a:ext uri="{FF2B5EF4-FFF2-40B4-BE49-F238E27FC236}">
                <a16:creationId xmlns:a16="http://schemas.microsoft.com/office/drawing/2014/main" id="{C961E84B-A70E-484F-8989-9CACA83AE2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855" y="4818172"/>
            <a:ext cx="1036319" cy="1036319"/>
          </a:xfrm>
          <a:prstGeom prst="rect">
            <a:avLst/>
          </a:prstGeom>
        </p:spPr>
      </p:pic>
      <p:sp>
        <p:nvSpPr>
          <p:cNvPr id="20" name="Title 1">
            <a:extLst>
              <a:ext uri="{FF2B5EF4-FFF2-40B4-BE49-F238E27FC236}">
                <a16:creationId xmlns:a16="http://schemas.microsoft.com/office/drawing/2014/main" id="{52AD9EDD-88C1-4E80-B30B-F4922DB8D565}"/>
              </a:ext>
            </a:extLst>
          </p:cNvPr>
          <p:cNvSpPr txBox="1">
            <a:spLocks/>
          </p:cNvSpPr>
          <p:nvPr/>
        </p:nvSpPr>
        <p:spPr>
          <a:xfrm>
            <a:off x="-18331" y="-15998"/>
            <a:ext cx="12191999" cy="64008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algn="ctr"/>
            <a:r>
              <a:rPr lang="en-US" sz="3000">
                <a:solidFill>
                  <a:srgbClr val="4D148C"/>
                </a:solidFill>
                <a:latin typeface="FedEx Sans Bold"/>
                <a:ea typeface="FedEx Sans Light" panose="020B0403020203020204" pitchFamily="34" charset="0"/>
                <a:cs typeface="FedEx Sans Light" panose="020B0403020203020204" pitchFamily="34" charset="0"/>
              </a:rPr>
              <a:t>The Benefits &amp; Support of a WiN Champion and Lead</a:t>
            </a:r>
          </a:p>
        </p:txBody>
      </p:sp>
      <p:pic>
        <p:nvPicPr>
          <p:cNvPr id="24" name="Picture 4">
            <a:extLst>
              <a:ext uri="{FF2B5EF4-FFF2-40B4-BE49-F238E27FC236}">
                <a16:creationId xmlns:a16="http://schemas.microsoft.com/office/drawing/2014/main" id="{BC47B75A-B7A8-4EA3-8CF3-C657AAED48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4562" y="99531"/>
            <a:ext cx="1052556" cy="7482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Diagram&#10;&#10;Description automatically generated">
            <a:extLst>
              <a:ext uri="{FF2B5EF4-FFF2-40B4-BE49-F238E27FC236}">
                <a16:creationId xmlns:a16="http://schemas.microsoft.com/office/drawing/2014/main" id="{27EF7A10-6818-4F60-8715-6110D297AE59}"/>
              </a:ext>
            </a:extLst>
          </p:cNvPr>
          <p:cNvPicPr>
            <a:picLocks noChangeAspect="1"/>
          </p:cNvPicPr>
          <p:nvPr/>
        </p:nvPicPr>
        <p:blipFill>
          <a:blip r:embed="rId7"/>
          <a:stretch>
            <a:fillRect/>
          </a:stretch>
        </p:blipFill>
        <p:spPr>
          <a:xfrm>
            <a:off x="1" y="33817"/>
            <a:ext cx="1058238" cy="993334"/>
          </a:xfrm>
          <a:prstGeom prst="rect">
            <a:avLst/>
          </a:prstGeom>
        </p:spPr>
      </p:pic>
    </p:spTree>
    <p:extLst>
      <p:ext uri="{BB962C8B-B14F-4D97-AF65-F5344CB8AC3E}">
        <p14:creationId xmlns:p14="http://schemas.microsoft.com/office/powerpoint/2010/main" val="31148136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B7CE48-B2A0-4D35-9B13-E91BD1EAA12A}"/>
              </a:ext>
            </a:extLst>
          </p:cNvPr>
          <p:cNvPicPr>
            <a:picLocks noChangeAspect="1"/>
          </p:cNvPicPr>
          <p:nvPr/>
        </p:nvPicPr>
        <p:blipFill rotWithShape="1">
          <a:blip r:embed="rId2"/>
          <a:srcRect b="2278"/>
          <a:stretch/>
        </p:blipFill>
        <p:spPr>
          <a:xfrm>
            <a:off x="307775" y="261437"/>
            <a:ext cx="11576450" cy="6335126"/>
          </a:xfrm>
          <a:prstGeom prst="rect">
            <a:avLst/>
          </a:prstGeom>
        </p:spPr>
      </p:pic>
    </p:spTree>
    <p:extLst>
      <p:ext uri="{BB962C8B-B14F-4D97-AF65-F5344CB8AC3E}">
        <p14:creationId xmlns:p14="http://schemas.microsoft.com/office/powerpoint/2010/main" val="242128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0CB7BCE-D90E-4AE2-A5DA-F96231C28001}"/>
              </a:ext>
            </a:extLst>
          </p:cNvPr>
          <p:cNvPicPr>
            <a:picLocks noChangeAspect="1"/>
          </p:cNvPicPr>
          <p:nvPr/>
        </p:nvPicPr>
        <p:blipFill rotWithShape="1">
          <a:blip r:embed="rId2"/>
          <a:srcRect b="501"/>
          <a:stretch/>
        </p:blipFill>
        <p:spPr>
          <a:xfrm>
            <a:off x="307775" y="261437"/>
            <a:ext cx="11576450" cy="6335126"/>
          </a:xfrm>
          <a:prstGeom prst="rect">
            <a:avLst/>
          </a:prstGeom>
        </p:spPr>
      </p:pic>
    </p:spTree>
    <p:extLst>
      <p:ext uri="{BB962C8B-B14F-4D97-AF65-F5344CB8AC3E}">
        <p14:creationId xmlns:p14="http://schemas.microsoft.com/office/powerpoint/2010/main" val="75176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828047-DD4D-4CE5-97DB-1971ACD8C7DE}"/>
              </a:ext>
            </a:extLst>
          </p:cNvPr>
          <p:cNvPicPr>
            <a:picLocks noChangeAspect="1"/>
          </p:cNvPicPr>
          <p:nvPr/>
        </p:nvPicPr>
        <p:blipFill rotWithShape="1">
          <a:blip r:embed="rId2"/>
          <a:srcRect b="501"/>
          <a:stretch/>
        </p:blipFill>
        <p:spPr>
          <a:xfrm>
            <a:off x="307775" y="261437"/>
            <a:ext cx="11576450" cy="6335126"/>
          </a:xfrm>
          <a:prstGeom prst="rect">
            <a:avLst/>
          </a:prstGeom>
        </p:spPr>
      </p:pic>
    </p:spTree>
    <p:extLst>
      <p:ext uri="{BB962C8B-B14F-4D97-AF65-F5344CB8AC3E}">
        <p14:creationId xmlns:p14="http://schemas.microsoft.com/office/powerpoint/2010/main" val="687695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272</Words>
  <Application>Microsoft Office PowerPoint</Application>
  <PresentationFormat>Widescreen</PresentationFormat>
  <Paragraphs>18</Paragraphs>
  <Slides>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Calibri Light</vt:lpstr>
      <vt:lpstr>FedEx Sans</vt:lpstr>
      <vt:lpstr>FedEx Sans Bold</vt:lpstr>
      <vt:lpstr>FedEx Sans Cd</vt:lpstr>
      <vt:lpstr>FedEx Sans Cd Light</vt:lpstr>
      <vt:lpstr>FedEx Sans Light</vt:lpstr>
      <vt:lpstr>Office Theme</vt:lpstr>
      <vt:lpstr>PowerPoint Presentation</vt:lpstr>
      <vt:lpstr>PowerPoint Presentation</vt:lpstr>
      <vt:lpstr>PowerPoint Presentation</vt:lpstr>
      <vt:lpstr>PowerPoint Presentation</vt:lpstr>
    </vt:vector>
  </TitlesOfParts>
  <Company>FedEx Express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Dockray</dc:creator>
  <cp:lastModifiedBy>Sarah Mercer</cp:lastModifiedBy>
  <cp:revision>2</cp:revision>
  <dcterms:created xsi:type="dcterms:W3CDTF">2022-10-25T10:59:50Z</dcterms:created>
  <dcterms:modified xsi:type="dcterms:W3CDTF">2022-10-25T11:08:03Z</dcterms:modified>
</cp:coreProperties>
</file>